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67" r:id="rId16"/>
    <p:sldId id="271" r:id="rId17"/>
    <p:sldId id="277" r:id="rId18"/>
    <p:sldId id="273" r:id="rId19"/>
    <p:sldId id="276" r:id="rId20"/>
    <p:sldId id="274" r:id="rId21"/>
    <p:sldId id="275" r:id="rId22"/>
    <p:sldId id="279" r:id="rId23"/>
    <p:sldId id="285" r:id="rId24"/>
    <p:sldId id="282" r:id="rId25"/>
    <p:sldId id="281" r:id="rId26"/>
    <p:sldId id="278" r:id="rId27"/>
    <p:sldId id="280" r:id="rId28"/>
    <p:sldId id="288" r:id="rId29"/>
    <p:sldId id="287" r:id="rId30"/>
    <p:sldId id="286" r:id="rId31"/>
    <p:sldId id="283" r:id="rId32"/>
    <p:sldId id="284" r:id="rId33"/>
    <p:sldId id="27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6"/>
  </p:normalViewPr>
  <p:slideViewPr>
    <p:cSldViewPr snapToGrid="0" snapToObjects="1">
      <p:cViewPr>
        <p:scale>
          <a:sx n="80" d="100"/>
          <a:sy n="80" d="100"/>
        </p:scale>
        <p:origin x="14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836" y="1364003"/>
            <a:ext cx="9728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docs.google.com</a:t>
            </a:r>
            <a:r>
              <a:rPr lang="en-US" dirty="0"/>
              <a:t>/spreadsheets/d/1wC1ej1GPT95kMNhK_IvxQIKcV-X2J5v2edaWcbYQAmQ/</a:t>
            </a:r>
            <a:r>
              <a:rPr lang="en-US" dirty="0" err="1"/>
              <a:t>edit#gid</a:t>
            </a:r>
            <a:r>
              <a:rPr lang="en-US" dirty="0"/>
              <a:t>=580496095</a:t>
            </a:r>
          </a:p>
        </p:txBody>
      </p:sp>
    </p:spTree>
    <p:extLst>
      <p:ext uri="{BB962C8B-B14F-4D97-AF65-F5344CB8AC3E}">
        <p14:creationId xmlns:p14="http://schemas.microsoft.com/office/powerpoint/2010/main" val="180771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tomar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formas</a:t>
            </a:r>
            <a:r>
              <a:rPr lang="en-US" dirty="0" smtClean="0"/>
              <a:t> de </a:t>
            </a:r>
            <a:r>
              <a:rPr lang="en-US" dirty="0" err="1" smtClean="0"/>
              <a:t>elegir</a:t>
            </a:r>
            <a:r>
              <a:rPr lang="en-US" dirty="0" smtClean="0"/>
              <a:t> a </a:t>
            </a:r>
            <a:r>
              <a:rPr lang="en-US" dirty="0" err="1" smtClean="0"/>
              <a:t>función</a:t>
            </a:r>
            <a:r>
              <a:rPr lang="en-US" dirty="0" smtClean="0"/>
              <a:t> que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ayudará</a:t>
            </a:r>
            <a:r>
              <a:rPr lang="en-US" dirty="0" smtClean="0"/>
              <a:t> a </a:t>
            </a:r>
            <a:r>
              <a:rPr lang="en-US" dirty="0" err="1" smtClean="0"/>
              <a:t>modelar</a:t>
            </a:r>
            <a:r>
              <a:rPr lang="en-US" dirty="0" smtClean="0"/>
              <a:t> el </a:t>
            </a:r>
            <a:r>
              <a:rPr lang="en-US" dirty="0" err="1" smtClean="0"/>
              <a:t>comportamiento</a:t>
            </a:r>
            <a:r>
              <a:rPr lang="en-US" dirty="0" smtClean="0"/>
              <a:t> que </a:t>
            </a:r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estudiando</a:t>
            </a:r>
            <a:r>
              <a:rPr lang="en-US" dirty="0" smtClean="0"/>
              <a:t>, sin embargo, son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lineales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que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tenido</a:t>
            </a:r>
            <a:r>
              <a:rPr lang="en-US" dirty="0" smtClean="0"/>
              <a:t> gran </a:t>
            </a:r>
            <a:r>
              <a:rPr lang="en-US" dirty="0" err="1" smtClean="0"/>
              <a:t>aceptación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sencillez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 smtClean="0"/>
              <a:t>fácil</a:t>
            </a:r>
            <a:r>
              <a:rPr lang="en-US" dirty="0" smtClean="0"/>
              <a:t> </a:t>
            </a:r>
            <a:r>
              <a:rPr lang="en-US" dirty="0" err="1" smtClean="0"/>
              <a:t>interpretabilidad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9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Definición de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 Lineal:</a:t>
                </a:r>
              </a:p>
              <a:p>
                <a:pPr lvl="1"/>
                <a:r>
                  <a:rPr lang="en-US" dirty="0" smtClean="0"/>
                  <a:t>Se dice que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variable </a:t>
                </a:r>
                <a:r>
                  <a:rPr lang="en-US" dirty="0" err="1" smtClean="0"/>
                  <a:t>respuesta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sigue</a:t>
                </a:r>
                <a:r>
                  <a:rPr lang="en-US" dirty="0" smtClean="0"/>
                  <a:t> un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 lineal </a:t>
                </a:r>
                <a:r>
                  <a:rPr lang="en-US" dirty="0" err="1" smtClean="0"/>
                  <a:t>si</a:t>
                </a:r>
                <a:r>
                  <a:rPr lang="en-US" dirty="0" smtClean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𝑌</m:t>
                    </m:r>
                    <m:r>
                      <a:rPr lang="es-ES" b="0" i="1" smtClean="0">
                        <a:latin typeface="Cambria Math" charset="0"/>
                      </a:rPr>
                      <m:t>=</m:t>
                    </m:r>
                    <m:r>
                      <a:rPr lang="es-ES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s-ES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s-ES"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s-ES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mr-IN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s-ES">
                            <a:latin typeface="Cambria Math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mr-IN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+ </m:t>
                        </m:r>
                        <m:r>
                          <m:rPr>
                            <m:nor/>
                          </m:rPr>
                          <a:rPr lang="mr-IN" dirty="0"/>
                          <m:t>…</m:t>
                        </m:r>
                        <m:r>
                          <m:rPr>
                            <m:nor/>
                          </m:rPr>
                          <a:rPr lang="es-ES" dirty="0"/>
                          <m:t> + </m:t>
                        </m:r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mr-IN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charset="0"/>
                          </a:rPr>
                          <m:t>+ </m:t>
                        </m:r>
                        <m:r>
                          <a:rPr lang="es-E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3"/>
                <a:endParaRPr lang="en-US" dirty="0"/>
              </a:p>
              <a:p>
                <a:pPr lvl="3"/>
                <a:r>
                  <a:rPr lang="en-US" dirty="0" err="1" smtClean="0"/>
                  <a:t>Donde</a:t>
                </a:r>
                <a:r>
                  <a:rPr lang="en-US" dirty="0" smtClean="0"/>
                  <a:t> X1, </a:t>
                </a:r>
                <a:r>
                  <a:rPr lang="mr-IN" dirty="0" smtClean="0"/>
                  <a:t>…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Xp</a:t>
                </a:r>
                <a:r>
                  <a:rPr lang="es-ES" dirty="0" smtClean="0"/>
                  <a:t> son variables explicativas las cuáles suponemos ayudan a explicar el valor de la variable Y.</a:t>
                </a:r>
              </a:p>
              <a:p>
                <a:pPr lvl="3"/>
                <a:r>
                  <a:rPr lang="es-ES" dirty="0" smtClean="0"/>
                  <a:t>La función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𝑔</m:t>
                    </m:r>
                    <m:r>
                      <a:rPr lang="es-ES" b="0" i="1" smtClean="0">
                        <a:latin typeface="Cambria Math" charset="0"/>
                      </a:rPr>
                      <m:t>: </m:t>
                    </m:r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 →</m:t>
                    </m:r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invertible</a:t>
                </a:r>
              </a:p>
              <a:p>
                <a:pPr lvl="3"/>
                <a:r>
                  <a:rPr lang="en-US" dirty="0" smtClean="0"/>
                  <a:t>Las </a:t>
                </a:r>
                <a:r>
                  <a:rPr lang="en-US" dirty="0" err="1" smtClean="0"/>
                  <a:t>funciones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s-ES">
                        <a:latin typeface="Cambria Math" charset="0"/>
                        <a:ea typeface="Cambria Math" charset="0"/>
                        <a:cs typeface="Cambria Math" charset="0"/>
                      </a:rPr>
                      <m:t>: →</m:t>
                    </m:r>
                    <m:r>
                      <a:rPr lang="is-IS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son </a:t>
                </a:r>
                <a:r>
                  <a:rPr lang="en-US" dirty="0" err="1" smtClean="0"/>
                  <a:t>funciones</a:t>
                </a:r>
                <a:r>
                  <a:rPr lang="en-US" dirty="0" smtClean="0"/>
                  <a:t> no </a:t>
                </a:r>
                <a:r>
                  <a:rPr lang="en-US" dirty="0" err="1" smtClean="0"/>
                  <a:t>necesariamente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lineales</a:t>
                </a:r>
                <a:endParaRPr lang="en-US" dirty="0" smtClean="0"/>
              </a:p>
              <a:p>
                <a:pPr lvl="3"/>
                <a:r>
                  <a:rPr lang="en-US" dirty="0" err="1" smtClean="0"/>
                  <a:t>Además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variable </a:t>
                </a:r>
                <a:r>
                  <a:rPr lang="en-US" dirty="0" err="1" smtClean="0"/>
                  <a:t>aleatoria</a:t>
                </a:r>
                <a:r>
                  <a:rPr lang="en-US" dirty="0" smtClean="0"/>
                  <a:t> que </a:t>
                </a:r>
                <a:r>
                  <a:rPr lang="en-US" dirty="0" err="1" smtClean="0"/>
                  <a:t>representa</a:t>
                </a:r>
                <a:r>
                  <a:rPr lang="en-US" dirty="0" smtClean="0"/>
                  <a:t> el error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relación</a:t>
                </a:r>
                <a:endParaRPr lang="en-US" dirty="0" smtClean="0"/>
              </a:p>
              <a:p>
                <a:pPr lvl="3"/>
                <a:r>
                  <a:rPr lang="en-US" dirty="0" smtClean="0"/>
                  <a:t>Los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son </a:t>
                </a:r>
                <a:r>
                  <a:rPr lang="en-US" dirty="0" err="1" smtClean="0"/>
                  <a:t>parámetros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desconocidos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modelo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71" t="-1361" b="-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9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599" y="381000"/>
            <a:ext cx="6769100" cy="3581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1"/>
          <a:stretch/>
        </p:blipFill>
        <p:spPr>
          <a:xfrm>
            <a:off x="2756459" y="3962400"/>
            <a:ext cx="6769240" cy="258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4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6" y="325699"/>
            <a:ext cx="6854825" cy="5146675"/>
          </a:xfrm>
        </p:spPr>
      </p:pic>
    </p:spTree>
    <p:extLst>
      <p:ext uri="{BB962C8B-B14F-4D97-AF65-F5344CB8AC3E}">
        <p14:creationId xmlns:p14="http://schemas.microsoft.com/office/powerpoint/2010/main" val="19492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729" y="416835"/>
            <a:ext cx="7380941" cy="579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67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de </a:t>
            </a:r>
            <a:r>
              <a:rPr lang="en-US" dirty="0" err="1" smtClean="0"/>
              <a:t>modelos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82" y="1428749"/>
            <a:ext cx="8122023" cy="5241135"/>
          </a:xfrm>
        </p:spPr>
      </p:pic>
    </p:spTree>
    <p:extLst>
      <p:ext uri="{BB962C8B-B14F-4D97-AF65-F5344CB8AC3E}">
        <p14:creationId xmlns:p14="http://schemas.microsoft.com/office/powerpoint/2010/main" val="63237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0" y="2033588"/>
            <a:ext cx="4921250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42" y="2033335"/>
            <a:ext cx="6291686" cy="41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sirve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66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sirve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Predicción</a:t>
            </a:r>
            <a:r>
              <a:rPr lang="en-US" dirty="0" smtClean="0"/>
              <a:t>;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decir</a:t>
            </a:r>
            <a:r>
              <a:rPr lang="en-US" dirty="0" smtClean="0"/>
              <a:t>, la </a:t>
            </a:r>
            <a:r>
              <a:rPr lang="en-US" dirty="0" err="1" smtClean="0"/>
              <a:t>regresión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aplicarse</a:t>
            </a:r>
            <a:r>
              <a:rPr lang="en-US" dirty="0" smtClean="0"/>
              <a:t> para </a:t>
            </a:r>
            <a:r>
              <a:rPr lang="en-US" dirty="0" err="1" smtClean="0"/>
              <a:t>construir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predictivo</a:t>
            </a:r>
            <a:r>
              <a:rPr lang="en-US" dirty="0"/>
              <a:t> </a:t>
            </a:r>
            <a:r>
              <a:rPr lang="en-US" dirty="0" smtClean="0"/>
              <a:t>con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observados</a:t>
            </a:r>
            <a:r>
              <a:rPr lang="en-US" dirty="0" smtClean="0"/>
              <a:t> de Y </a:t>
            </a:r>
            <a:r>
              <a:rPr lang="en-US" dirty="0" err="1" smtClean="0"/>
              <a:t>así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variable </a:t>
            </a:r>
            <a:r>
              <a:rPr lang="es-ES" dirty="0"/>
              <a:t>X</a:t>
            </a:r>
            <a:r>
              <a:rPr lang="es-ES" dirty="0" smtClean="0"/>
              <a:t>. Después de desarrollar tal modelo, si un dato adicional de X es provisto sin su valor correspondiente de Y, el modelo puede ser usado para predecir el valor de Y.</a:t>
            </a:r>
            <a:endParaRPr lang="en-US" dirty="0" smtClean="0"/>
          </a:p>
          <a:p>
            <a:r>
              <a:rPr lang="en-US" dirty="0" smtClean="0"/>
              <a:t>Dada </a:t>
            </a:r>
            <a:r>
              <a:rPr lang="en-US" dirty="0" err="1" smtClean="0"/>
              <a:t>una</a:t>
            </a:r>
            <a:r>
              <a:rPr lang="en-US" dirty="0" smtClean="0"/>
              <a:t> variable Y y </a:t>
            </a:r>
            <a:r>
              <a:rPr lang="es-ES" dirty="0" smtClean="0"/>
              <a:t>una X que puede estar relacionada con Y, la regresión lineal puede aplicarse </a:t>
            </a:r>
            <a:r>
              <a:rPr lang="en-US" dirty="0" smtClean="0"/>
              <a:t>para </a:t>
            </a:r>
            <a:r>
              <a:rPr lang="en-US" b="1" dirty="0" err="1" smtClean="0"/>
              <a:t>cuantificar</a:t>
            </a:r>
            <a:r>
              <a:rPr lang="en-US" b="1" dirty="0" smtClean="0"/>
              <a:t> la </a:t>
            </a:r>
            <a:r>
              <a:rPr lang="en-US" b="1" dirty="0" err="1" smtClean="0"/>
              <a:t>relación</a:t>
            </a:r>
            <a:r>
              <a:rPr lang="en-US" b="1" dirty="0" smtClean="0"/>
              <a:t> </a:t>
            </a:r>
            <a:r>
              <a:rPr lang="en-US" dirty="0" smtClean="0"/>
              <a:t>entre Y y 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8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se </a:t>
            </a:r>
            <a:r>
              <a:rPr lang="en-US" dirty="0" err="1" smtClean="0"/>
              <a:t>hace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6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Regresión</a:t>
            </a:r>
            <a:r>
              <a:rPr lang="en-US" dirty="0" smtClean="0"/>
              <a:t> Lineal simple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03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Ajuste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Mínimos</a:t>
            </a:r>
            <a:r>
              <a:rPr lang="en-US" dirty="0" smtClean="0"/>
              <a:t> </a:t>
            </a:r>
            <a:r>
              <a:rPr lang="en-US" dirty="0" err="1" smtClean="0"/>
              <a:t>Cuadrados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90" y="1822684"/>
            <a:ext cx="7288221" cy="4919074"/>
          </a:xfrm>
        </p:spPr>
      </p:pic>
    </p:spTree>
    <p:extLst>
      <p:ext uri="{BB962C8B-B14F-4D97-AF65-F5344CB8AC3E}">
        <p14:creationId xmlns:p14="http://schemas.microsoft.com/office/powerpoint/2010/main" val="101050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62" y="1366785"/>
            <a:ext cx="8220606" cy="44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5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Cálculo</a:t>
            </a:r>
            <a:r>
              <a:rPr lang="en-US" dirty="0" smtClean="0"/>
              <a:t> de </a:t>
            </a:r>
            <a:r>
              <a:rPr lang="en-US" dirty="0" err="1" smtClean="0"/>
              <a:t>varias</a:t>
            </a:r>
            <a:r>
              <a:rPr lang="en-US" dirty="0" smtClean="0"/>
              <a:t> variables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25589"/>
            <a:ext cx="8654716" cy="4578695"/>
          </a:xfrm>
        </p:spPr>
      </p:pic>
    </p:spTree>
    <p:extLst>
      <p:ext uri="{BB962C8B-B14F-4D97-AF65-F5344CB8AC3E}">
        <p14:creationId xmlns:p14="http://schemas.microsoft.com/office/powerpoint/2010/main" val="131040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8892136" cy="3581400"/>
          </a:xfrm>
        </p:spPr>
      </p:pic>
    </p:spTree>
    <p:extLst>
      <p:ext uri="{BB962C8B-B14F-4D97-AF65-F5344CB8AC3E}">
        <p14:creationId xmlns:p14="http://schemas.microsoft.com/office/powerpoint/2010/main" val="641955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04" y="1018626"/>
            <a:ext cx="7553891" cy="4912942"/>
          </a:xfrm>
        </p:spPr>
      </p:pic>
    </p:spTree>
    <p:extLst>
      <p:ext uri="{BB962C8B-B14F-4D97-AF65-F5344CB8AC3E}">
        <p14:creationId xmlns:p14="http://schemas.microsoft.com/office/powerpoint/2010/main" val="207789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39700"/>
            <a:ext cx="10058400" cy="631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64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90" y="1578811"/>
            <a:ext cx="99187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42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 </a:t>
            </a:r>
            <a:r>
              <a:rPr lang="en-US" dirty="0" err="1" smtClean="0"/>
              <a:t>Numérica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06164"/>
            <a:ext cx="9601200" cy="3179560"/>
          </a:xfrm>
        </p:spPr>
      </p:pic>
    </p:spTree>
    <p:extLst>
      <p:ext uri="{BB962C8B-B14F-4D97-AF65-F5344CB8AC3E}">
        <p14:creationId xmlns:p14="http://schemas.microsoft.com/office/powerpoint/2010/main" val="1560590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Intervalos</a:t>
            </a:r>
            <a:r>
              <a:rPr lang="en-US" dirty="0" smtClean="0"/>
              <a:t> de </a:t>
            </a:r>
            <a:r>
              <a:rPr lang="en-US" dirty="0" err="1" smtClean="0"/>
              <a:t>confianza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980532"/>
            <a:ext cx="8521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5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774700"/>
            <a:ext cx="8661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1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? </a:t>
            </a:r>
          </a:p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sirve</a:t>
            </a:r>
            <a:r>
              <a:rPr lang="en-US" dirty="0" smtClean="0"/>
              <a:t>?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se </a:t>
            </a:r>
            <a:r>
              <a:rPr lang="en-US" dirty="0" err="1" smtClean="0"/>
              <a:t>hace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04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8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6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20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5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Matemáticos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poder</a:t>
            </a:r>
            <a:r>
              <a:rPr lang="en-US" dirty="0" smtClean="0"/>
              <a:t> </a:t>
            </a:r>
            <a:r>
              <a:rPr lang="en-US" b="1" dirty="0" err="1" smtClean="0"/>
              <a:t>modelar</a:t>
            </a:r>
            <a:r>
              <a:rPr lang="en-US" dirty="0" smtClean="0"/>
              <a:t> un </a:t>
            </a:r>
            <a:r>
              <a:rPr lang="en-US" dirty="0" err="1" smtClean="0"/>
              <a:t>fenómeno</a:t>
            </a:r>
            <a:r>
              <a:rPr lang="en-US" dirty="0" smtClean="0"/>
              <a:t> </a:t>
            </a:r>
            <a:r>
              <a:rPr lang="en-US" dirty="0" err="1" smtClean="0"/>
              <a:t>contamos</a:t>
            </a:r>
            <a:r>
              <a:rPr lang="en-US" dirty="0" smtClean="0"/>
              <a:t> con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deterministas</a:t>
            </a:r>
            <a:r>
              <a:rPr lang="en-US" dirty="0" smtClean="0"/>
              <a:t> y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probabilísticos</a:t>
            </a:r>
            <a:r>
              <a:rPr lang="en-US" dirty="0" smtClean="0"/>
              <a:t>.</a:t>
            </a:r>
          </a:p>
          <a:p>
            <a:pPr lvl="1"/>
            <a:r>
              <a:rPr lang="en-US" b="1" dirty="0" err="1" smtClean="0"/>
              <a:t>Deterministas</a:t>
            </a:r>
            <a:r>
              <a:rPr lang="en-US" dirty="0" smtClean="0"/>
              <a:t>: </a:t>
            </a:r>
            <a:r>
              <a:rPr lang="en-US" i="0" dirty="0" smtClean="0"/>
              <a:t>Las </a:t>
            </a:r>
            <a:r>
              <a:rPr lang="en-US" i="0" dirty="0" err="1" smtClean="0"/>
              <a:t>mismas</a:t>
            </a:r>
            <a:r>
              <a:rPr lang="en-US" i="0" dirty="0" smtClean="0"/>
              <a:t> entradas </a:t>
            </a:r>
            <a:r>
              <a:rPr lang="en-US" i="0" dirty="0" err="1" smtClean="0"/>
              <a:t>producirán</a:t>
            </a:r>
            <a:r>
              <a:rPr lang="en-US" i="0" dirty="0" smtClean="0"/>
              <a:t> </a:t>
            </a:r>
            <a:r>
              <a:rPr lang="en-US" i="0" dirty="0" err="1" smtClean="0"/>
              <a:t>invariablemente</a:t>
            </a:r>
            <a:r>
              <a:rPr lang="en-US" i="0" dirty="0" smtClean="0"/>
              <a:t> las </a:t>
            </a:r>
            <a:r>
              <a:rPr lang="en-US" i="0" dirty="0" err="1" smtClean="0"/>
              <a:t>mismas</a:t>
            </a:r>
            <a:r>
              <a:rPr lang="en-US" i="0" dirty="0" smtClean="0"/>
              <a:t> </a:t>
            </a:r>
            <a:r>
              <a:rPr lang="en-US" i="0" dirty="0" err="1" smtClean="0"/>
              <a:t>salidas</a:t>
            </a:r>
            <a:r>
              <a:rPr lang="en-US" i="0" dirty="0" smtClean="0"/>
              <a:t>, sin </a:t>
            </a:r>
            <a:r>
              <a:rPr lang="en-US" i="0" dirty="0" err="1" smtClean="0"/>
              <a:t>contemplar</a:t>
            </a:r>
            <a:r>
              <a:rPr lang="en-US" i="0" dirty="0" smtClean="0"/>
              <a:t> la </a:t>
            </a:r>
            <a:r>
              <a:rPr lang="en-US" i="0" dirty="0" err="1" smtClean="0"/>
              <a:t>existencia</a:t>
            </a:r>
            <a:r>
              <a:rPr lang="en-US" i="0" dirty="0" smtClean="0"/>
              <a:t> de azar.</a:t>
            </a:r>
          </a:p>
          <a:p>
            <a:pPr lvl="1"/>
            <a:endParaRPr lang="en-US" i="0" dirty="0" smtClean="0"/>
          </a:p>
          <a:p>
            <a:pPr lvl="2"/>
            <a:r>
              <a:rPr lang="en-US" i="0" dirty="0" smtClean="0"/>
              <a:t>F=ma </a:t>
            </a:r>
          </a:p>
          <a:p>
            <a:pPr lvl="2"/>
            <a:r>
              <a:rPr lang="en-US" dirty="0" smtClean="0"/>
              <a:t>E = mc</a:t>
            </a:r>
            <a:r>
              <a:rPr lang="en-US" baseline="30000" dirty="0" smtClean="0"/>
              <a:t>2</a:t>
            </a:r>
          </a:p>
          <a:p>
            <a:pPr lvl="2"/>
            <a:r>
              <a:rPr lang="en-US" dirty="0" smtClean="0"/>
              <a:t>D = ½ gt</a:t>
            </a:r>
            <a:r>
              <a:rPr lang="en-US" baseline="30000" dirty="0" smtClean="0"/>
              <a:t>2</a:t>
            </a:r>
            <a:endParaRPr lang="en-US" i="0" dirty="0" smtClean="0"/>
          </a:p>
        </p:txBody>
      </p:sp>
    </p:spTree>
    <p:extLst>
      <p:ext uri="{BB962C8B-B14F-4D97-AF65-F5344CB8AC3E}">
        <p14:creationId xmlns:p14="http://schemas.microsoft.com/office/powerpoint/2010/main" val="90090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Matemáticos</a:t>
            </a:r>
            <a:r>
              <a:rPr lang="en-US" dirty="0" smtClean="0"/>
              <a:t>	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endParaRPr lang="en-US" i="0" dirty="0" smtClean="0"/>
              </a:p>
              <a:p>
                <a:pPr lvl="1"/>
                <a:r>
                  <a:rPr lang="en-US" b="1" i="0" dirty="0" err="1" smtClean="0"/>
                  <a:t>Probabilístico</a:t>
                </a:r>
                <a:r>
                  <a:rPr lang="en-US" i="0" dirty="0" smtClean="0"/>
                  <a:t>: Las </a:t>
                </a:r>
                <a:r>
                  <a:rPr lang="en-US" i="0" dirty="0" err="1" smtClean="0"/>
                  <a:t>mismas</a:t>
                </a:r>
                <a:r>
                  <a:rPr lang="en-US" i="0" dirty="0" smtClean="0"/>
                  <a:t> entradas no </a:t>
                </a:r>
                <a:r>
                  <a:rPr lang="en-US" i="0" dirty="0" err="1" smtClean="0"/>
                  <a:t>necesariamente</a:t>
                </a:r>
                <a:r>
                  <a:rPr lang="en-US" i="0" dirty="0" smtClean="0"/>
                  <a:t> </a:t>
                </a:r>
                <a:r>
                  <a:rPr lang="en-US" i="0" dirty="0" err="1" smtClean="0"/>
                  <a:t>producirán</a:t>
                </a:r>
                <a:r>
                  <a:rPr lang="en-US" i="0" dirty="0" smtClean="0"/>
                  <a:t> las </a:t>
                </a:r>
                <a:r>
                  <a:rPr lang="en-US" i="0" dirty="0" err="1" smtClean="0"/>
                  <a:t>mismas</a:t>
                </a:r>
                <a:r>
                  <a:rPr lang="en-US" i="0" dirty="0"/>
                  <a:t> </a:t>
                </a:r>
                <a:r>
                  <a:rPr lang="en-US" i="0" dirty="0" err="1" smtClean="0"/>
                  <a:t>salidas</a:t>
                </a:r>
                <a:r>
                  <a:rPr lang="en-US" i="0" dirty="0" smtClean="0"/>
                  <a:t> </a:t>
                </a:r>
                <a:r>
                  <a:rPr lang="en-US" i="0" dirty="0" err="1" smtClean="0"/>
                  <a:t>pues</a:t>
                </a:r>
                <a:r>
                  <a:rPr lang="en-US" i="0" dirty="0" smtClean="0"/>
                  <a:t> el </a:t>
                </a:r>
                <a:r>
                  <a:rPr lang="en-US" i="0" dirty="0" err="1" smtClean="0"/>
                  <a:t>modelo</a:t>
                </a:r>
                <a:r>
                  <a:rPr lang="en-US" i="0" dirty="0" smtClean="0"/>
                  <a:t> </a:t>
                </a:r>
                <a:r>
                  <a:rPr lang="en-US" i="0" dirty="0" err="1" smtClean="0"/>
                  <a:t>contempla</a:t>
                </a:r>
                <a:r>
                  <a:rPr lang="en-US" i="0" dirty="0" smtClean="0"/>
                  <a:t> la </a:t>
                </a:r>
                <a:r>
                  <a:rPr lang="en-US" i="0" dirty="0" err="1" smtClean="0"/>
                  <a:t>interacción</a:t>
                </a:r>
                <a:r>
                  <a:rPr lang="en-US" i="0" dirty="0" smtClean="0"/>
                  <a:t> con variables que no </a:t>
                </a:r>
                <a:r>
                  <a:rPr lang="en-US" i="0" dirty="0" err="1" smtClean="0"/>
                  <a:t>podemos</a:t>
                </a:r>
                <a:r>
                  <a:rPr lang="en-US" i="0" dirty="0" smtClean="0"/>
                  <a:t> </a:t>
                </a:r>
                <a:r>
                  <a:rPr lang="en-US" i="0" dirty="0" err="1" smtClean="0"/>
                  <a:t>controlar</a:t>
                </a:r>
                <a:r>
                  <a:rPr lang="en-US" i="0" dirty="0" smtClean="0"/>
                  <a:t> (azar).</a:t>
                </a:r>
              </a:p>
              <a:p>
                <a:pPr lvl="2"/>
                <a:r>
                  <a:rPr lang="en-US" dirty="0" smtClean="0"/>
                  <a:t>Sea X el </a:t>
                </a:r>
                <a:r>
                  <a:rPr lang="en-US" dirty="0" err="1" smtClean="0"/>
                  <a:t>número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águilas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6 </a:t>
                </a:r>
                <a:r>
                  <a:rPr lang="en-US" dirty="0" err="1" smtClean="0"/>
                  <a:t>lanzamientos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independientes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moneda</a:t>
                </a:r>
                <a:r>
                  <a:rPr lang="en-US" dirty="0" smtClean="0"/>
                  <a:t> “</a:t>
                </a:r>
                <a:r>
                  <a:rPr lang="en-US" dirty="0" err="1" smtClean="0"/>
                  <a:t>honesta</a:t>
                </a:r>
                <a:r>
                  <a:rPr lang="en-US" dirty="0" smtClean="0"/>
                  <a:t>”, se propone el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:</a:t>
                </a:r>
              </a:p>
              <a:p>
                <a:pPr lvl="3"/>
                <a:r>
                  <a:rPr lang="en-US" i="0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𝐵𝑖𝑛</m:t>
                    </m:r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(6,0.5)</m:t>
                    </m:r>
                  </m:oMath>
                </a14:m>
                <a:r>
                  <a:rPr lang="en-US" i="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Ε</m:t>
                    </m:r>
                    <m:d>
                      <m:dPr>
                        <m:ctrlPr>
                          <a:rPr lang="es-E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</m:e>
                    </m:d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=3 ,</m:t>
                    </m:r>
                  </m:oMath>
                </a14:m>
                <a:r>
                  <a:rPr lang="en-US" i="0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charset="0"/>
                      </a:rPr>
                      <m:t>𝑉𝑎𝑟</m:t>
                    </m:r>
                    <m:d>
                      <m:dPr>
                        <m:ctrlPr>
                          <a:rPr lang="es-ES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s-E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</m:d>
                    <m:r>
                      <a:rPr lang="es-ES" b="0" i="1" dirty="0" smtClean="0">
                        <a:latin typeface="Cambria Math" charset="0"/>
                      </a:rPr>
                      <m:t>=1.5</m:t>
                    </m:r>
                  </m:oMath>
                </a14:m>
                <a:endParaRPr lang="en-US" i="0" dirty="0" smtClean="0"/>
              </a:p>
              <a:p>
                <a:pPr lvl="3"/>
                <a:endParaRPr lang="en-US" i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/>
          <a:stretch/>
        </p:blipFill>
        <p:spPr>
          <a:xfrm>
            <a:off x="3694686" y="4751048"/>
            <a:ext cx="2994212" cy="19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7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En general, un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busca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encontrar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relación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funcional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ciertas</a:t>
                </a:r>
                <a:r>
                  <a:rPr lang="en-US" dirty="0" smtClean="0"/>
                  <a:t> variables </a:t>
                </a:r>
                <a:r>
                  <a:rPr lang="en-US" dirty="0" err="1" smtClean="0"/>
                  <a:t>independientes</a:t>
                </a:r>
                <a:r>
                  <a:rPr lang="en-US" dirty="0" smtClean="0"/>
                  <a:t> (x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,x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</a:t>
                </a:r>
                <a:r>
                  <a:rPr lang="mr-IN" dirty="0" smtClean="0"/>
                  <a:t>…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x</a:t>
                </a:r>
                <a:r>
                  <a:rPr lang="es-ES" baseline="-25000" dirty="0" err="1" smtClean="0"/>
                  <a:t>p</a:t>
                </a:r>
                <a:r>
                  <a:rPr lang="en-US" dirty="0" smtClean="0"/>
                  <a:t>) y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variable </a:t>
                </a:r>
                <a:r>
                  <a:rPr lang="en-US" dirty="0" err="1" smtClean="0"/>
                  <a:t>respuesta</a:t>
                </a:r>
                <a:r>
                  <a:rPr lang="en-US" dirty="0" smtClean="0"/>
                  <a:t> Y la </a:t>
                </a:r>
                <a:r>
                  <a:rPr lang="en-US" dirty="0" err="1" smtClean="0"/>
                  <a:t>cual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queremos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explicar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modelar</a:t>
                </a:r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𝑌</m:t>
                    </m:r>
                    <m:r>
                      <a:rPr lang="en-US" i="1" dirty="0" smtClean="0">
                        <a:latin typeface="Cambria Math" charset="0"/>
                      </a:rPr>
                      <m:t> = </m:t>
                    </m:r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baseline="-25000" dirty="0">
                        <a:latin typeface="Cambria Math" charset="0"/>
                      </a:rPr>
                      <m:t>1</m:t>
                    </m:r>
                    <m:r>
                      <a:rPr lang="en-US" i="1" dirty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baseline="-25000" dirty="0">
                        <a:latin typeface="Cambria Math" charset="0"/>
                      </a:rPr>
                      <m:t>2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mr-IN" i="1" dirty="0">
                        <a:latin typeface="Cambria Math" charset="0"/>
                      </a:rPr>
                      <m:t>…</m:t>
                    </m:r>
                    <m:r>
                      <a:rPr lang="es-ES" i="1" dirty="0">
                        <a:latin typeface="Cambria Math" charset="0"/>
                      </a:rPr>
                      <m:t>, </m:t>
                    </m:r>
                    <m:r>
                      <a:rPr lang="es-ES" i="1" dirty="0" err="1">
                        <a:latin typeface="Cambria Math" charset="0"/>
                      </a:rPr>
                      <m:t>𝑥</m:t>
                    </m:r>
                    <m:r>
                      <a:rPr lang="es-ES" i="1" baseline="-25000" dirty="0" err="1">
                        <a:latin typeface="Cambria Math" charset="0"/>
                      </a:rPr>
                      <m:t>𝑝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            (</a:t>
                </a:r>
                <a:r>
                  <a:rPr lang="en-US" dirty="0" err="1" smtClean="0"/>
                  <a:t>Determinista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𝑌</m:t>
                    </m:r>
                    <m:r>
                      <a:rPr lang="en-US" i="1" dirty="0" smtClean="0">
                        <a:latin typeface="Cambria Math" charset="0"/>
                      </a:rPr>
                      <m:t> = </m:t>
                    </m:r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baseline="-25000" dirty="0">
                        <a:latin typeface="Cambria Math" charset="0"/>
                      </a:rPr>
                      <m:t>1</m:t>
                    </m:r>
                    <m:r>
                      <a:rPr lang="en-US" i="1" dirty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baseline="-25000" dirty="0">
                        <a:latin typeface="Cambria Math" charset="0"/>
                      </a:rPr>
                      <m:t>2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mr-IN" i="1" dirty="0">
                        <a:latin typeface="Cambria Math" charset="0"/>
                      </a:rPr>
                      <m:t>…</m:t>
                    </m:r>
                    <m:r>
                      <a:rPr lang="es-ES" i="1" dirty="0">
                        <a:latin typeface="Cambria Math" charset="0"/>
                      </a:rPr>
                      <m:t>, </m:t>
                    </m:r>
                    <m:r>
                      <a:rPr lang="es-ES" i="1" dirty="0" err="1">
                        <a:latin typeface="Cambria Math" charset="0"/>
                      </a:rPr>
                      <m:t>𝑥</m:t>
                    </m:r>
                    <m:r>
                      <a:rPr lang="es-ES" i="1" baseline="-25000" dirty="0" err="1">
                        <a:latin typeface="Cambria Math" charset="0"/>
                      </a:rPr>
                      <m:t>𝑝</m:t>
                    </m:r>
                    <m:r>
                      <a:rPr lang="en-US" i="1" dirty="0" smtClean="0">
                        <a:latin typeface="Cambria Math" charset="0"/>
                      </a:rPr>
                      <m:t>) +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/>
                  <a:t>.     (</a:t>
                </a:r>
                <a:r>
                  <a:rPr lang="en-US" dirty="0" err="1" smtClean="0"/>
                  <a:t>Probabilístico</a:t>
                </a:r>
                <a:r>
                  <a:rPr lang="en-US" dirty="0" smtClean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 smtClean="0"/>
                  <a:t>Qué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función</a:t>
                </a:r>
                <a:r>
                  <a:rPr lang="en-US" dirty="0" smtClean="0"/>
                  <a:t> f </a:t>
                </a:r>
                <a:r>
                  <a:rPr lang="en-US" dirty="0" err="1" smtClean="0"/>
                  <a:t>tomar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El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adecuado</a:t>
                </a:r>
                <a:r>
                  <a:rPr lang="en-US" dirty="0" smtClean="0"/>
                  <a:t>? </a:t>
                </a:r>
                <a:r>
                  <a:rPr lang="en-US" dirty="0" err="1" smtClean="0"/>
                  <a:t>Existe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mejor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err="1" smtClean="0"/>
                  <a:t>Qué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supuestos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debemos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tomar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cuenta</a:t>
                </a:r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23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 </a:t>
                </a:r>
                <a:r>
                  <a:rPr lang="en-US" dirty="0" err="1" smtClean="0"/>
                  <a:t>desea</a:t>
                </a:r>
                <a:r>
                  <a:rPr lang="en-US" dirty="0" smtClean="0"/>
                  <a:t> saber </a:t>
                </a:r>
                <a:r>
                  <a:rPr lang="en-US" dirty="0" err="1" smtClean="0"/>
                  <a:t>si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de un padre </a:t>
                </a:r>
                <a:r>
                  <a:rPr lang="en-US" dirty="0" err="1" smtClean="0"/>
                  <a:t>influye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máxima</a:t>
                </a:r>
                <a:r>
                  <a:rPr lang="en-US" dirty="0" smtClean="0"/>
                  <a:t> de un </a:t>
                </a:r>
                <a:r>
                  <a:rPr lang="en-US" dirty="0" err="1" smtClean="0"/>
                  <a:t>hijo</a:t>
                </a:r>
                <a:r>
                  <a:rPr lang="en-US" dirty="0" smtClean="0"/>
                  <a:t>;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decir</a:t>
                </a:r>
                <a:r>
                  <a:rPr lang="en-US" dirty="0" smtClean="0"/>
                  <a:t>; </a:t>
                </a:r>
                <a:r>
                  <a:rPr lang="en-US" dirty="0" err="1" smtClean="0"/>
                  <a:t>queremos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modelar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máxima</a:t>
                </a:r>
                <a:r>
                  <a:rPr lang="en-US" dirty="0" smtClean="0"/>
                  <a:t> de un </a:t>
                </a:r>
                <a:r>
                  <a:rPr lang="en-US" dirty="0" err="1" smtClean="0"/>
                  <a:t>hijo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función</a:t>
                </a:r>
                <a:r>
                  <a:rPr lang="en-US" dirty="0"/>
                  <a:t> </a:t>
                </a:r>
                <a:r>
                  <a:rPr lang="en-US" dirty="0" smtClean="0"/>
                  <a:t>de la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del padre.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𝑌</m:t>
                    </m:r>
                    <m:r>
                      <a:rPr lang="es-ES" b="0" i="1" smtClean="0">
                        <a:latin typeface="Cambria Math" charset="0"/>
                      </a:rPr>
                      <m:t>=</m:t>
                    </m:r>
                    <m:r>
                      <a:rPr lang="es-ES" b="0" i="1" smtClean="0">
                        <a:latin typeface="Cambria Math" charset="0"/>
                      </a:rPr>
                      <m:t>𝑓</m:t>
                    </m:r>
                    <m:r>
                      <a:rPr lang="es-ES" b="0" i="1" smtClean="0">
                        <a:latin typeface="Cambria Math" charset="0"/>
                      </a:rPr>
                      <m:t>(</m:t>
                    </m:r>
                    <m:r>
                      <a:rPr lang="es-ES" b="0" i="1" smtClean="0">
                        <a:latin typeface="Cambria Math" charset="0"/>
                      </a:rPr>
                      <m:t>𝑋</m:t>
                    </m:r>
                    <m:r>
                      <a:rPr lang="es-E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2"/>
                <a:r>
                  <a:rPr lang="en-US" dirty="0" smtClean="0"/>
                  <a:t>Y: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del </a:t>
                </a:r>
                <a:r>
                  <a:rPr lang="en-US" dirty="0" err="1" smtClean="0"/>
                  <a:t>hijo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X: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del padre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71" t="-1361" r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25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84048" lvl="1">
                  <a:spcBef>
                    <a:spcPts val="1000"/>
                  </a:spcBef>
                  <a:buFont typeface="Franklin Gothic Book" panose="020B0503020102020204" pitchFamily="34" charset="0"/>
                  <a:buChar char="■"/>
                </a:pPr>
                <a:r>
                  <a:rPr lang="en-US" dirty="0" err="1" smtClean="0"/>
                  <a:t>Existe</a:t>
                </a:r>
                <a:r>
                  <a:rPr lang="en-US" dirty="0" smtClean="0"/>
                  <a:t> un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determininista</a:t>
                </a:r>
                <a:r>
                  <a:rPr lang="en-US" dirty="0" smtClean="0"/>
                  <a:t>? </a:t>
                </a:r>
              </a:p>
              <a:p>
                <a:pPr marL="1298448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s-ES">
                        <a:latin typeface="Cambria Math" charset="0"/>
                      </a:rPr>
                      <m:t>𝑌</m:t>
                    </m:r>
                    <m:r>
                      <a:rPr lang="es-ES">
                        <a:latin typeface="Cambria Math" charset="0"/>
                      </a:rPr>
                      <m:t>=</m:t>
                    </m:r>
                    <m:r>
                      <a:rPr lang="es-ES">
                        <a:latin typeface="Cambria Math" charset="0"/>
                      </a:rPr>
                      <m:t>𝑓</m:t>
                    </m:r>
                    <m:r>
                      <a:rPr lang="es-ES">
                        <a:latin typeface="Cambria Math" charset="0"/>
                      </a:rPr>
                      <m:t>(</m:t>
                    </m:r>
                    <m:r>
                      <a:rPr lang="es-ES">
                        <a:latin typeface="Cambria Math" charset="0"/>
                      </a:rPr>
                      <m:t>𝑋</m:t>
                    </m:r>
                    <m:r>
                      <a:rPr lang="es-ES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1298448" lvl="3">
                  <a:spcBef>
                    <a:spcPts val="1000"/>
                  </a:spcBef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518" y="2677460"/>
            <a:ext cx="7279282" cy="40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7783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431</TotalTime>
  <Words>609</Words>
  <Application>Microsoft Macintosh PowerPoint</Application>
  <PresentationFormat>Widescreen</PresentationFormat>
  <Paragraphs>58</Paragraphs>
  <Slides>33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Cambria Math</vt:lpstr>
      <vt:lpstr>Franklin Gothic Book</vt:lpstr>
      <vt:lpstr>Mangal</vt:lpstr>
      <vt:lpstr>Crop</vt:lpstr>
      <vt:lpstr>PowerPoint Presentation</vt:lpstr>
      <vt:lpstr>Regresión Lineal simple</vt:lpstr>
      <vt:lpstr>Agenda</vt:lpstr>
      <vt:lpstr>¿Qué es?</vt:lpstr>
      <vt:lpstr>Modelos Matemáticos </vt:lpstr>
      <vt:lpstr>Modelos Matemáticos </vt:lpstr>
      <vt:lpstr>PowerPoint Presentation</vt:lpstr>
      <vt:lpstr>Ejemplo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Ejemplos de modelos</vt:lpstr>
      <vt:lpstr>¿Qué es?</vt:lpstr>
      <vt:lpstr>¿Para Qué sirve?</vt:lpstr>
      <vt:lpstr>¿Para qué sirve?</vt:lpstr>
      <vt:lpstr>¿Cómo se hace?</vt:lpstr>
      <vt:lpstr>Ajuste por Mínimos Cuadrados</vt:lpstr>
      <vt:lpstr>PowerPoint Presentation</vt:lpstr>
      <vt:lpstr>Cálculo de varias variables</vt:lpstr>
      <vt:lpstr>PowerPoint Presentation</vt:lpstr>
      <vt:lpstr>PowerPoint Presentation</vt:lpstr>
      <vt:lpstr>PowerPoint Presentation</vt:lpstr>
      <vt:lpstr>PowerPoint Presentation</vt:lpstr>
      <vt:lpstr>Solución Numérica</vt:lpstr>
      <vt:lpstr>Intervalos de confianza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dulce ambrocio</dc:creator>
  <cp:lastModifiedBy>dulce ambrocio</cp:lastModifiedBy>
  <cp:revision>28</cp:revision>
  <dcterms:created xsi:type="dcterms:W3CDTF">2017-07-29T02:12:43Z</dcterms:created>
  <dcterms:modified xsi:type="dcterms:W3CDTF">2017-07-29T09:24:02Z</dcterms:modified>
</cp:coreProperties>
</file>